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6" r:id="rId3"/>
    <p:sldId id="258" r:id="rId4"/>
    <p:sldId id="259" r:id="rId5"/>
    <p:sldId id="273" r:id="rId6"/>
    <p:sldId id="260" r:id="rId7"/>
    <p:sldId id="266" r:id="rId8"/>
    <p:sldId id="272" r:id="rId9"/>
    <p:sldId id="267" r:id="rId10"/>
    <p:sldId id="261" r:id="rId11"/>
    <p:sldId id="270" r:id="rId12"/>
    <p:sldId id="271" r:id="rId13"/>
    <p:sldId id="274" r:id="rId14"/>
    <p:sldId id="269" r:id="rId15"/>
    <p:sldId id="262" r:id="rId16"/>
    <p:sldId id="275" r:id="rId17"/>
  </p:sldIdLst>
  <p:sldSz cx="12192000" cy="6858000"/>
  <p:notesSz cx="6888163" cy="100203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89" autoAdjust="0"/>
    <p:restoredTop sz="90235" autoAdjust="0"/>
  </p:normalViewPr>
  <p:slideViewPr>
    <p:cSldViewPr snapToGrid="0">
      <p:cViewPr>
        <p:scale>
          <a:sx n="111" d="100"/>
          <a:sy n="111" d="100"/>
        </p:scale>
        <p:origin x="1616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6.tiff>
</file>

<file path=ppt/media/image17.png>
</file>

<file path=ppt/media/image18.png>
</file>

<file path=ppt/media/image19.png>
</file>

<file path=ppt/media/image2.jpg>
</file>

<file path=ppt/media/image20.png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871" cy="50275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l">
              <a:defRPr sz="13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901698" y="0"/>
            <a:ext cx="2984871" cy="50275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r">
              <a:defRPr sz="1300"/>
            </a:lvl1pPr>
          </a:lstStyle>
          <a:p>
            <a:fld id="{BF7BA8F3-97E8-4DB8-8F24-77BE963D7790}" type="datetimeFigureOut">
              <a:rPr lang="da-DK" smtClean="0"/>
              <a:t>18/12/2017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16" tIns="48308" rIns="96616" bIns="48308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8817" y="4822269"/>
            <a:ext cx="5510530" cy="3945493"/>
          </a:xfrm>
          <a:prstGeom prst="rect">
            <a:avLst/>
          </a:prstGeom>
        </p:spPr>
        <p:txBody>
          <a:bodyPr vert="horz" lIns="96616" tIns="48308" rIns="96616" bIns="48308" rtlCol="0"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9517547"/>
            <a:ext cx="2984871" cy="502754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l">
              <a:defRPr sz="13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901698" y="9517547"/>
            <a:ext cx="2984871" cy="502754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r">
              <a:defRPr sz="1300"/>
            </a:lvl1pPr>
          </a:lstStyle>
          <a:p>
            <a:fld id="{04B17F03-91AB-4331-8193-54598B63F424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0001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97992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JESPER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10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434036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JESPER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704951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Jesper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12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380219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BJARKE</a:t>
            </a:r>
          </a:p>
          <a:p>
            <a:endParaRPr lang="da-DK" dirty="0" smtClean="0"/>
          </a:p>
          <a:p>
            <a:r>
              <a:rPr lang="da-DK" dirty="0" smtClean="0"/>
              <a:t>Skarp </a:t>
            </a:r>
            <a:r>
              <a:rPr lang="da-DK" dirty="0" err="1" smtClean="0"/>
              <a:t>bounding</a:t>
            </a:r>
            <a:r>
              <a:rPr lang="da-DK" dirty="0" smtClean="0"/>
              <a:t> </a:t>
            </a:r>
            <a:r>
              <a:rPr lang="da-DK" dirty="0" err="1" smtClean="0"/>
              <a:t>box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165807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BJARKE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329199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SERVET</a:t>
            </a:r>
          </a:p>
          <a:p>
            <a:r>
              <a:rPr lang="da-DK" dirty="0" smtClean="0"/>
              <a:t>- Original solution </a:t>
            </a:r>
            <a:r>
              <a:rPr lang="da-DK" dirty="0" err="1" smtClean="0"/>
              <a:t>was</a:t>
            </a:r>
            <a:r>
              <a:rPr lang="da-DK" dirty="0" smtClean="0"/>
              <a:t> 1</a:t>
            </a:r>
            <a:r>
              <a:rPr lang="da-DK" baseline="0" dirty="0" smtClean="0"/>
              <a:t> </a:t>
            </a:r>
            <a:r>
              <a:rPr lang="da-DK" baseline="0" dirty="0" err="1" smtClean="0"/>
              <a:t>minute</a:t>
            </a:r>
            <a:r>
              <a:rPr lang="da-DK" baseline="0" dirty="0" smtClean="0"/>
              <a:t> and 30 </a:t>
            </a:r>
            <a:r>
              <a:rPr lang="da-DK" baseline="0" dirty="0" err="1" smtClean="0"/>
              <a:t>seconds</a:t>
            </a:r>
            <a:r>
              <a:rPr lang="da-DK" baseline="0" dirty="0" smtClean="0"/>
              <a:t> to find the </a:t>
            </a:r>
            <a:r>
              <a:rPr lang="da-DK" baseline="0" dirty="0" err="1" smtClean="0"/>
              <a:t>correct</a:t>
            </a:r>
            <a:r>
              <a:rPr lang="da-DK" baseline="0" dirty="0" smtClean="0"/>
              <a:t> </a:t>
            </a:r>
            <a:r>
              <a:rPr lang="da-DK" baseline="0" dirty="0" err="1" smtClean="0"/>
              <a:t>wrench</a:t>
            </a:r>
            <a:r>
              <a:rPr lang="da-DK" baseline="0" dirty="0" smtClean="0"/>
              <a:t>.</a:t>
            </a:r>
          </a:p>
          <a:p>
            <a:r>
              <a:rPr lang="da-DK" baseline="0" dirty="0" smtClean="0"/>
              <a:t>- </a:t>
            </a:r>
            <a:r>
              <a:rPr lang="da-DK" baseline="0" dirty="0" err="1" smtClean="0"/>
              <a:t>Our</a:t>
            </a:r>
            <a:r>
              <a:rPr lang="da-DK" baseline="0" dirty="0" smtClean="0"/>
              <a:t> solution </a:t>
            </a:r>
            <a:r>
              <a:rPr lang="da-DK" baseline="0" dirty="0" err="1" smtClean="0"/>
              <a:t>can</a:t>
            </a:r>
            <a:r>
              <a:rPr lang="da-DK" baseline="0" dirty="0" smtClean="0"/>
              <a:t> </a:t>
            </a:r>
            <a:r>
              <a:rPr lang="da-DK" baseline="0" dirty="0" err="1" smtClean="0"/>
              <a:t>identify</a:t>
            </a:r>
            <a:r>
              <a:rPr lang="da-DK" baseline="0" dirty="0" smtClean="0"/>
              <a:t> the </a:t>
            </a:r>
            <a:r>
              <a:rPr lang="da-DK" baseline="0" dirty="0" err="1" smtClean="0"/>
              <a:t>correct</a:t>
            </a:r>
            <a:r>
              <a:rPr lang="da-DK" baseline="0" dirty="0" smtClean="0"/>
              <a:t> </a:t>
            </a:r>
            <a:r>
              <a:rPr lang="da-DK" baseline="0" dirty="0" err="1" smtClean="0"/>
              <a:t>wrench</a:t>
            </a:r>
            <a:r>
              <a:rPr lang="da-DK" baseline="0" dirty="0" smtClean="0"/>
              <a:t> in </a:t>
            </a:r>
            <a:r>
              <a:rPr lang="da-DK" baseline="0" dirty="0" err="1" smtClean="0"/>
              <a:t>approximatly</a:t>
            </a:r>
            <a:r>
              <a:rPr lang="da-DK" baseline="0" dirty="0" smtClean="0"/>
              <a:t> 3 </a:t>
            </a:r>
            <a:r>
              <a:rPr lang="da-DK" baseline="0" dirty="0" err="1" smtClean="0"/>
              <a:t>seconds</a:t>
            </a:r>
            <a:r>
              <a:rPr lang="da-DK" baseline="0" dirty="0" smtClean="0"/>
              <a:t> on a GPU. 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15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714534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JESPER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16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6048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SERVET</a:t>
            </a:r>
          </a:p>
          <a:p>
            <a:r>
              <a:rPr lang="da-DK" dirty="0" smtClean="0"/>
              <a:t>- </a:t>
            </a:r>
            <a:r>
              <a:rPr lang="da-DK" dirty="0" err="1" smtClean="0"/>
              <a:t>Explain</a:t>
            </a:r>
            <a:r>
              <a:rPr lang="da-DK" baseline="0" dirty="0" smtClean="0"/>
              <a:t> </a:t>
            </a:r>
            <a:r>
              <a:rPr lang="da-DK" baseline="0" dirty="0" err="1" smtClean="0"/>
              <a:t>task</a:t>
            </a:r>
            <a:r>
              <a:rPr lang="da-DK" baseline="0" dirty="0" smtClean="0"/>
              <a:t>, 6 </a:t>
            </a:r>
            <a:r>
              <a:rPr lang="da-DK" baseline="0" dirty="0" err="1" smtClean="0"/>
              <a:t>wrenches</a:t>
            </a:r>
            <a:r>
              <a:rPr lang="da-DK" baseline="0" dirty="0" smtClean="0"/>
              <a:t>, </a:t>
            </a:r>
            <a:r>
              <a:rPr lang="da-DK" baseline="0" dirty="0" err="1" smtClean="0"/>
              <a:t>locate</a:t>
            </a:r>
            <a:r>
              <a:rPr lang="da-DK" baseline="0" dirty="0" smtClean="0"/>
              <a:t> </a:t>
            </a:r>
            <a:r>
              <a:rPr lang="da-DK" baseline="0" dirty="0" err="1" smtClean="0"/>
              <a:t>one</a:t>
            </a:r>
            <a:endParaRPr lang="da-DK" baseline="0" dirty="0" smtClean="0"/>
          </a:p>
          <a:p>
            <a:r>
              <a:rPr lang="da-DK" baseline="0" dirty="0" smtClean="0"/>
              <a:t>- 1:30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11683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SERVET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21122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SERVET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7538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BJARKE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8434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 smtClean="0"/>
              <a:t>BJARKE</a:t>
            </a:r>
          </a:p>
          <a:p>
            <a:r>
              <a:rPr lang="da-DK" dirty="0" smtClean="0"/>
              <a:t>Image </a:t>
            </a:r>
            <a:r>
              <a:rPr lang="da-DK" dirty="0" err="1" smtClean="0"/>
              <a:t>classification</a:t>
            </a:r>
            <a:r>
              <a:rPr lang="da-DK" dirty="0" smtClean="0"/>
              <a:t> </a:t>
            </a:r>
            <a:r>
              <a:rPr lang="da-DK" dirty="0" smtClean="0"/>
              <a:t>approach</a:t>
            </a:r>
          </a:p>
          <a:p>
            <a:endParaRPr lang="da-DK" dirty="0" smtClean="0"/>
          </a:p>
          <a:p>
            <a:r>
              <a:rPr lang="da-DK" dirty="0" err="1" smtClean="0"/>
              <a:t>Pre</a:t>
            </a:r>
            <a:r>
              <a:rPr lang="da-DK" dirty="0" smtClean="0"/>
              <a:t> </a:t>
            </a:r>
            <a:r>
              <a:rPr lang="da-DK" dirty="0" err="1" smtClean="0"/>
              <a:t>processing</a:t>
            </a:r>
            <a:r>
              <a:rPr lang="da-DK" dirty="0" smtClean="0"/>
              <a:t> and image </a:t>
            </a:r>
            <a:r>
              <a:rPr lang="da-DK" dirty="0" err="1" smtClean="0"/>
              <a:t>augmentaion</a:t>
            </a:r>
            <a:endParaRPr lang="da-DK" dirty="0" smtClean="0"/>
          </a:p>
          <a:p>
            <a:endParaRPr lang="da-DK" dirty="0" smtClean="0"/>
          </a:p>
          <a:p>
            <a:r>
              <a:rPr lang="da-DK" dirty="0" smtClean="0"/>
              <a:t>Limit </a:t>
            </a:r>
            <a:r>
              <a:rPr lang="da-DK" dirty="0" err="1" smtClean="0"/>
              <a:t>pooling</a:t>
            </a:r>
            <a:r>
              <a:rPr lang="da-DK" dirty="0" smtClean="0"/>
              <a:t> to </a:t>
            </a:r>
            <a:r>
              <a:rPr lang="da-DK" dirty="0" err="1" smtClean="0"/>
              <a:t>preserve</a:t>
            </a:r>
            <a:r>
              <a:rPr lang="da-DK" dirty="0" smtClean="0"/>
              <a:t> vital </a:t>
            </a:r>
            <a:r>
              <a:rPr lang="da-DK" dirty="0" err="1" smtClean="0"/>
              <a:t>spatial</a:t>
            </a:r>
            <a:r>
              <a:rPr lang="da-DK" dirty="0" smtClean="0"/>
              <a:t> </a:t>
            </a:r>
            <a:r>
              <a:rPr lang="da-DK" dirty="0" err="1" smtClean="0"/>
              <a:t>dependencies</a:t>
            </a:r>
            <a:r>
              <a:rPr lang="da-DK" baseline="0" dirty="0" smtClean="0"/>
              <a:t> of </a:t>
            </a:r>
            <a:r>
              <a:rPr lang="da-DK" baseline="0" dirty="0" err="1" smtClean="0"/>
              <a:t>how</a:t>
            </a:r>
            <a:r>
              <a:rPr lang="da-DK" baseline="0" dirty="0" smtClean="0"/>
              <a:t> </a:t>
            </a:r>
            <a:r>
              <a:rPr lang="da-DK" baseline="0" dirty="0" err="1" smtClean="0"/>
              <a:t>wrenches</a:t>
            </a:r>
            <a:r>
              <a:rPr lang="da-DK" baseline="0" dirty="0" smtClean="0"/>
              <a:t> </a:t>
            </a:r>
            <a:r>
              <a:rPr lang="da-DK" baseline="0" dirty="0" err="1" smtClean="0"/>
              <a:t>are</a:t>
            </a:r>
            <a:r>
              <a:rPr lang="da-DK" baseline="0" dirty="0" smtClean="0"/>
              <a:t> of </a:t>
            </a:r>
            <a:r>
              <a:rPr lang="da-DK" baseline="0" dirty="0" err="1" smtClean="0"/>
              <a:t>independant</a:t>
            </a:r>
            <a:r>
              <a:rPr lang="da-DK" baseline="0" dirty="0" smtClean="0"/>
              <a:t> </a:t>
            </a:r>
            <a:r>
              <a:rPr lang="da-DK" baseline="0" dirty="0" err="1" smtClean="0"/>
              <a:t>sizes</a:t>
            </a:r>
            <a:r>
              <a:rPr lang="da-DK" baseline="0" dirty="0" smtClean="0"/>
              <a:t>. </a:t>
            </a:r>
            <a:endParaRPr lang="da-DK" dirty="0" smtClean="0"/>
          </a:p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02914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JESPER</a:t>
            </a:r>
          </a:p>
          <a:p>
            <a:r>
              <a:rPr lang="da-DK" dirty="0" smtClean="0"/>
              <a:t>Image </a:t>
            </a:r>
            <a:r>
              <a:rPr lang="da-DK" dirty="0" err="1" smtClean="0"/>
              <a:t>classification</a:t>
            </a:r>
            <a:r>
              <a:rPr lang="da-DK" dirty="0" smtClean="0"/>
              <a:t> approach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62717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SERVET</a:t>
            </a:r>
          </a:p>
          <a:p>
            <a:r>
              <a:rPr lang="da-DK" dirty="0" smtClean="0"/>
              <a:t>Image </a:t>
            </a:r>
            <a:r>
              <a:rPr lang="da-DK" dirty="0" err="1" smtClean="0"/>
              <a:t>classification</a:t>
            </a:r>
            <a:r>
              <a:rPr lang="da-DK" dirty="0" smtClean="0"/>
              <a:t> </a:t>
            </a:r>
            <a:r>
              <a:rPr lang="da-DK" dirty="0" smtClean="0"/>
              <a:t>approach</a:t>
            </a:r>
          </a:p>
          <a:p>
            <a:r>
              <a:rPr lang="da-DK" dirty="0" smtClean="0"/>
              <a:t>- </a:t>
            </a:r>
            <a:r>
              <a:rPr lang="da-DK" dirty="0" err="1" smtClean="0"/>
              <a:t>both</a:t>
            </a:r>
            <a:r>
              <a:rPr lang="da-DK" dirty="0" smtClean="0"/>
              <a:t> models </a:t>
            </a:r>
            <a:r>
              <a:rPr lang="da-DK" dirty="0" err="1" smtClean="0"/>
              <a:t>worked</a:t>
            </a:r>
            <a:r>
              <a:rPr lang="da-DK" dirty="0" smtClean="0"/>
              <a:t> on </a:t>
            </a:r>
            <a:r>
              <a:rPr lang="da-DK" dirty="0" err="1" smtClean="0"/>
              <a:t>train</a:t>
            </a:r>
            <a:r>
              <a:rPr lang="da-DK" dirty="0" smtClean="0"/>
              <a:t> but </a:t>
            </a:r>
            <a:r>
              <a:rPr lang="da-DK" dirty="0" err="1" smtClean="0"/>
              <a:t>failed</a:t>
            </a:r>
            <a:r>
              <a:rPr lang="da-DK" dirty="0" smtClean="0"/>
              <a:t> on test</a:t>
            </a:r>
          </a:p>
          <a:p>
            <a:r>
              <a:rPr lang="da-DK" dirty="0" smtClean="0"/>
              <a:t>- </a:t>
            </a:r>
            <a:r>
              <a:rPr lang="da-DK" dirty="0" err="1" smtClean="0"/>
              <a:t>we</a:t>
            </a:r>
            <a:r>
              <a:rPr lang="da-DK" dirty="0" smtClean="0"/>
              <a:t> </a:t>
            </a:r>
            <a:r>
              <a:rPr lang="da-DK" dirty="0" err="1" smtClean="0"/>
              <a:t>want</a:t>
            </a:r>
            <a:r>
              <a:rPr lang="da-DK" baseline="0" dirty="0" smtClean="0"/>
              <a:t> to </a:t>
            </a:r>
            <a:r>
              <a:rPr lang="da-DK" baseline="0" dirty="0" err="1" smtClean="0"/>
              <a:t>see</a:t>
            </a:r>
            <a:r>
              <a:rPr lang="da-DK" baseline="0" dirty="0" smtClean="0"/>
              <a:t> </a:t>
            </a:r>
            <a:r>
              <a:rPr lang="da-DK" baseline="0" dirty="0" err="1" smtClean="0"/>
              <a:t>why</a:t>
            </a:r>
            <a:r>
              <a:rPr lang="da-DK" baseline="0" dirty="0" smtClean="0"/>
              <a:t> </a:t>
            </a:r>
            <a:r>
              <a:rPr lang="da-DK" baseline="0" dirty="0" err="1" smtClean="0"/>
              <a:t>therefore</a:t>
            </a:r>
            <a:r>
              <a:rPr lang="da-DK" baseline="0" dirty="0" smtClean="0"/>
              <a:t> </a:t>
            </a:r>
            <a:r>
              <a:rPr lang="da-DK" dirty="0" smtClean="0"/>
              <a:t>Attention </a:t>
            </a:r>
            <a:r>
              <a:rPr lang="da-DK" dirty="0" err="1" smtClean="0"/>
              <a:t>maps</a:t>
            </a:r>
            <a:endParaRPr lang="da-DK" dirty="0" smtClean="0"/>
          </a:p>
          <a:p>
            <a:r>
              <a:rPr lang="da-DK" dirty="0" smtClean="0"/>
              <a:t>- Encoding</a:t>
            </a:r>
            <a:r>
              <a:rPr lang="da-DK" baseline="0" dirty="0" smtClean="0"/>
              <a:t> </a:t>
            </a:r>
            <a:r>
              <a:rPr lang="da-DK" baseline="0" dirty="0" err="1" smtClean="0"/>
              <a:t>background</a:t>
            </a:r>
            <a:endParaRPr lang="da-DK" baseline="0" dirty="0" smtClean="0"/>
          </a:p>
          <a:p>
            <a:r>
              <a:rPr lang="da-DK" baseline="0" dirty="0" smtClean="0"/>
              <a:t>- = </a:t>
            </a:r>
            <a:r>
              <a:rPr lang="da-DK" baseline="0" dirty="0" err="1" smtClean="0"/>
              <a:t>Overfitting</a:t>
            </a:r>
            <a:endParaRPr lang="da-DK" baseline="0" dirty="0" smtClean="0"/>
          </a:p>
          <a:p>
            <a:r>
              <a:rPr lang="da-DK" baseline="0" dirty="0" smtClean="0"/>
              <a:t>- </a:t>
            </a:r>
            <a:r>
              <a:rPr lang="da-DK" baseline="0" dirty="0" err="1" smtClean="0"/>
              <a:t>then</a:t>
            </a:r>
            <a:r>
              <a:rPr lang="da-DK" baseline="0" dirty="0" smtClean="0"/>
              <a:t> </a:t>
            </a:r>
            <a:r>
              <a:rPr lang="da-DK" baseline="0" dirty="0" err="1" smtClean="0"/>
              <a:t>we</a:t>
            </a:r>
            <a:r>
              <a:rPr lang="da-DK" baseline="0" dirty="0" smtClean="0"/>
              <a:t> </a:t>
            </a:r>
            <a:r>
              <a:rPr lang="da-DK" baseline="0" dirty="0" err="1" smtClean="0"/>
              <a:t>tried</a:t>
            </a:r>
            <a:r>
              <a:rPr lang="da-DK" baseline="0" dirty="0" smtClean="0"/>
              <a:t> to </a:t>
            </a:r>
            <a:r>
              <a:rPr lang="da-DK" baseline="0" dirty="0" err="1" smtClean="0"/>
              <a:t>crop</a:t>
            </a:r>
            <a:r>
              <a:rPr lang="da-DK" baseline="0" dirty="0" smtClean="0"/>
              <a:t> to </a:t>
            </a:r>
            <a:r>
              <a:rPr lang="da-DK" baseline="0" dirty="0" err="1" smtClean="0"/>
              <a:t>only</a:t>
            </a:r>
            <a:r>
              <a:rPr lang="da-DK" baseline="0" dirty="0" smtClean="0"/>
              <a:t> show </a:t>
            </a:r>
            <a:r>
              <a:rPr lang="da-DK" baseline="0" dirty="0" err="1" smtClean="0"/>
              <a:t>wrenches</a:t>
            </a:r>
            <a:endParaRPr lang="da-DK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73234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 smtClean="0"/>
              <a:t>BJARKE</a:t>
            </a:r>
          </a:p>
          <a:p>
            <a:r>
              <a:rPr lang="da-DK" dirty="0" smtClean="0"/>
              <a:t>Image </a:t>
            </a:r>
            <a:r>
              <a:rPr lang="da-DK" dirty="0" err="1" smtClean="0"/>
              <a:t>classification</a:t>
            </a:r>
            <a:r>
              <a:rPr lang="da-DK" dirty="0" smtClean="0"/>
              <a:t> approach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B17F03-91AB-4331-8193-54598B63F424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50998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8880876" y="6301266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372208" y="6356349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07F7ABF-2617-4538-B96A-653919CA12F0}" type="slidenum">
              <a:rPr lang="da-DK" smtClean="0"/>
              <a:pPr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05683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/>
              <a:t>18/12 2017</a:t>
            </a:r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02456 Deep Learning</a:t>
            </a:r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25383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/>
              <a:t>18/12 2017</a:t>
            </a:r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02456 Deep Learning</a:t>
            </a:r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4619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/>
              <a:t>18/12 2017</a:t>
            </a:r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02456 Deep Learning</a:t>
            </a:r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6668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/>
              <a:t>18/12 2017</a:t>
            </a:r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02456 Deep Learning</a:t>
            </a:r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68614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/>
              <a:t>18/12 2017</a:t>
            </a:r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02456 Deep Learning</a:t>
            </a:r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5063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/>
              <a:t>18/12 2017</a:t>
            </a:r>
            <a:endParaRPr lang="da-DK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02456 Deep Learning</a:t>
            </a:r>
            <a:endParaRPr lang="da-DK"/>
          </a:p>
        </p:txBody>
      </p:sp>
      <p:sp>
        <p:nvSpPr>
          <p:cNvPr id="9" name="Pladsholder til sli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60340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/>
              <a:t>18/12 2017</a:t>
            </a:r>
            <a:endParaRPr lang="da-DK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02456 Deep Learning</a:t>
            </a:r>
            <a:endParaRPr lang="da-DK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8051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/>
              <a:t>18/12 2017</a:t>
            </a:r>
            <a:endParaRPr lang="da-DK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02456 Deep Learning</a:t>
            </a:r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78893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/>
              <a:t>18/12 2017</a:t>
            </a:r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02456 Deep Learning</a:t>
            </a:r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07997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i master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/>
              <a:t>18/12 2017</a:t>
            </a:r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/>
              <a:t>02456 Deep Learning</a:t>
            </a:r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41104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a-DK" smtClean="0"/>
              <a:t>18/12 2017</a:t>
            </a:r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a-DK" smtClean="0"/>
              <a:t>02456 Deep Learning</a:t>
            </a:r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F7ABF-2617-4538-B96A-653919CA12F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88474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1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jpeg"/><Relationship Id="rId1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7.jpeg"/><Relationship Id="rId6" Type="http://schemas.openxmlformats.org/officeDocument/2006/relationships/image" Target="../media/image8.jpeg"/><Relationship Id="rId7" Type="http://schemas.openxmlformats.org/officeDocument/2006/relationships/image" Target="../media/image9.jpeg"/><Relationship Id="rId8" Type="http://schemas.openxmlformats.org/officeDocument/2006/relationships/image" Target="../media/image10.jpeg"/><Relationship Id="rId9" Type="http://schemas.openxmlformats.org/officeDocument/2006/relationships/image" Target="../media/image11.jpeg"/><Relationship Id="rId10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4" name="Tekstfelt 3"/>
          <p:cNvSpPr txBox="1"/>
          <p:nvPr/>
        </p:nvSpPr>
        <p:spPr>
          <a:xfrm>
            <a:off x="671114" y="867950"/>
            <a:ext cx="1001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 DEEP LEARNING APPROACH TO CLASSIFYING, LOCATING AND SEPARATING</a:t>
            </a:r>
          </a:p>
          <a:p>
            <a:r>
              <a:rPr lang="en-US" sz="2400" b="1" dirty="0"/>
              <a:t>DIFFERENT SIZED WRENCHES FOR MBZIRC 2017</a:t>
            </a:r>
          </a:p>
        </p:txBody>
      </p:sp>
      <p:pic>
        <p:nvPicPr>
          <p:cNvPr id="5" name="Billed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671"/>
          <a:stretch/>
        </p:blipFill>
        <p:spPr>
          <a:xfrm>
            <a:off x="5227827" y="2639745"/>
            <a:ext cx="6964173" cy="3108960"/>
          </a:xfrm>
          <a:prstGeom prst="rect">
            <a:avLst/>
          </a:prstGeom>
        </p:spPr>
      </p:pic>
      <p:sp>
        <p:nvSpPr>
          <p:cNvPr id="14" name="Tekstfelt 13"/>
          <p:cNvSpPr txBox="1"/>
          <p:nvPr/>
        </p:nvSpPr>
        <p:spPr>
          <a:xfrm>
            <a:off x="671114" y="1602146"/>
            <a:ext cx="970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da-DK" sz="2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sz="2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13" y="5485766"/>
            <a:ext cx="8239967" cy="9721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71113" y="2697603"/>
            <a:ext cx="56578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Servet</a:t>
            </a:r>
            <a:r>
              <a:rPr lang="en-US" sz="2000" dirty="0" smtClean="0"/>
              <a:t> </a:t>
            </a:r>
            <a:r>
              <a:rPr lang="en-US" sz="2000" dirty="0" err="1" smtClean="0"/>
              <a:t>Coskun</a:t>
            </a:r>
            <a:r>
              <a:rPr lang="en-US" sz="2000" dirty="0" smtClean="0"/>
              <a:t>, MSc EE</a:t>
            </a:r>
          </a:p>
          <a:p>
            <a:r>
              <a:rPr lang="en-US" sz="2000" dirty="0" err="1" smtClean="0"/>
              <a:t>Bjarke</a:t>
            </a:r>
            <a:r>
              <a:rPr lang="en-US" sz="2000" dirty="0" smtClean="0"/>
              <a:t> </a:t>
            </a:r>
            <a:r>
              <a:rPr lang="en-US" sz="2000" dirty="0" err="1" smtClean="0"/>
              <a:t>Vad</a:t>
            </a:r>
            <a:r>
              <a:rPr lang="en-US" sz="2000" dirty="0" smtClean="0"/>
              <a:t> Pedersen, </a:t>
            </a:r>
            <a:r>
              <a:rPr lang="en-US" sz="2000" dirty="0"/>
              <a:t>MSc EE</a:t>
            </a:r>
            <a:endParaRPr lang="en-US" sz="2000" dirty="0" smtClean="0"/>
          </a:p>
          <a:p>
            <a:r>
              <a:rPr lang="en-US" sz="2000" dirty="0" err="1" smtClean="0"/>
              <a:t>Jesper</a:t>
            </a:r>
            <a:r>
              <a:rPr lang="en-US" sz="2000" dirty="0" smtClean="0"/>
              <a:t> H. Christensen, </a:t>
            </a:r>
            <a:r>
              <a:rPr lang="en-US" sz="2000" dirty="0"/>
              <a:t>MSc EE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85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1" y="627961"/>
            <a:ext cx="325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Object </a:t>
            </a:r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Detection</a:t>
            </a:r>
            <a:endParaRPr lang="en-GB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10</a:t>
            </a:fld>
            <a:endParaRPr lang="da-DK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0" y="1571625"/>
            <a:ext cx="1093827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/>
              <a:t>Find objects in the </a:t>
            </a:r>
            <a:r>
              <a:rPr lang="en-GB" sz="2400" dirty="0" smtClean="0"/>
              <a:t>image</a:t>
            </a:r>
          </a:p>
          <a:p>
            <a:pPr lvl="2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Scale and rotational invariance</a:t>
            </a:r>
          </a:p>
          <a:p>
            <a:pPr lvl="1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Region of interest</a:t>
            </a:r>
          </a:p>
          <a:p>
            <a:pPr lvl="2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Opening and eye of wrench (top &amp; bot)</a:t>
            </a:r>
          </a:p>
          <a:p>
            <a:pPr lvl="1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State-of-the-art object detection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endParaRPr lang="en-GB" sz="24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406" y="2388079"/>
            <a:ext cx="5252331" cy="391318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998599" y="2079079"/>
            <a:ext cx="106013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 smtClean="0"/>
              <a:t>Image credit</a:t>
            </a:r>
            <a:r>
              <a:rPr lang="en-GB" sz="1050" dirty="0"/>
              <a:t>: https://</a:t>
            </a:r>
            <a:r>
              <a:rPr lang="en-GB" sz="1050" dirty="0" err="1"/>
              <a:t>arxiv.org</a:t>
            </a:r>
            <a:r>
              <a:rPr lang="en-GB" sz="1050" dirty="0"/>
              <a:t>/pdf/1506.01497.pdf</a:t>
            </a:r>
          </a:p>
        </p:txBody>
      </p:sp>
    </p:spTree>
    <p:extLst>
      <p:ext uri="{BB962C8B-B14F-4D97-AF65-F5344CB8AC3E}">
        <p14:creationId xmlns:p14="http://schemas.microsoft.com/office/powerpoint/2010/main" val="191816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1" y="627961"/>
            <a:ext cx="325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Labelling</a:t>
            </a:r>
            <a:endParaRPr lang="en-GB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11</a:t>
            </a:fld>
            <a:endParaRPr lang="da-D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733" y="1024027"/>
            <a:ext cx="8982534" cy="527723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69786" y="377696"/>
            <a:ext cx="3957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Github</a:t>
            </a:r>
            <a:r>
              <a:rPr lang="en-GB" dirty="0" smtClean="0"/>
              <a:t> </a:t>
            </a:r>
            <a:r>
              <a:rPr lang="en-GB" dirty="0" err="1" smtClean="0"/>
              <a:t>LabelImg</a:t>
            </a:r>
            <a:r>
              <a:rPr lang="en-GB" dirty="0" smtClean="0"/>
              <a:t>: </a:t>
            </a:r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tzutalin</a:t>
            </a:r>
            <a:r>
              <a:rPr lang="en-GB" dirty="0"/>
              <a:t>/</a:t>
            </a:r>
            <a:r>
              <a:rPr lang="en-GB" dirty="0" err="1"/>
              <a:t>labelImg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95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9924" y="2603396"/>
            <a:ext cx="4362795" cy="4231455"/>
          </a:xfrm>
          <a:prstGeom prst="rect">
            <a:avLst/>
          </a:prstGeom>
        </p:spPr>
      </p:pic>
      <p:pic>
        <p:nvPicPr>
          <p:cNvPr id="22" name="Billed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1" y="627961"/>
            <a:ext cx="325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Methodology</a:t>
            </a:r>
            <a:endParaRPr lang="en-GB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12</a:t>
            </a:fld>
            <a:endParaRPr lang="da-DK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1357308"/>
            <a:ext cx="109382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Transfer learning a variation of Faster R-CNN [5]</a:t>
            </a:r>
          </a:p>
          <a:p>
            <a:pPr lvl="1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CNN-block architecture Inception-</a:t>
            </a:r>
            <a:r>
              <a:rPr lang="en-GB" sz="2400" dirty="0" err="1" smtClean="0"/>
              <a:t>ResNet</a:t>
            </a:r>
            <a:r>
              <a:rPr lang="en-GB" sz="2400" dirty="0" smtClean="0"/>
              <a:t> [6] trained on Image-net</a:t>
            </a:r>
          </a:p>
          <a:p>
            <a:pPr lvl="1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Complete model fine-tuned to MS COCO [7]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endParaRPr lang="en-GB" sz="24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875841" y="5839601"/>
            <a:ext cx="42905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[5] - https://</a:t>
            </a:r>
            <a:r>
              <a:rPr lang="en-GB" dirty="0" smtClean="0"/>
              <a:t>arxiv.org/pdf/1506.01497.pdf</a:t>
            </a:r>
          </a:p>
          <a:p>
            <a:r>
              <a:rPr lang="en-GB" dirty="0"/>
              <a:t>[6] - https://</a:t>
            </a:r>
            <a:r>
              <a:rPr lang="en-GB" dirty="0" smtClean="0"/>
              <a:t>arxiv.org/pdf/1602.07261.pdf</a:t>
            </a:r>
          </a:p>
          <a:p>
            <a:r>
              <a:rPr lang="en-GB" dirty="0"/>
              <a:t>[7] - https://</a:t>
            </a:r>
            <a:r>
              <a:rPr lang="en-GB" dirty="0" err="1"/>
              <a:t>arxiv.org</a:t>
            </a:r>
            <a:r>
              <a:rPr lang="en-GB" dirty="0"/>
              <a:t>/pdf/1405.0312.pdf</a:t>
            </a:r>
          </a:p>
        </p:txBody>
      </p:sp>
      <p:sp>
        <p:nvSpPr>
          <p:cNvPr id="6" name="Rektangel 5"/>
          <p:cNvSpPr/>
          <p:nvPr/>
        </p:nvSpPr>
        <p:spPr>
          <a:xfrm>
            <a:off x="10362301" y="3994869"/>
            <a:ext cx="4956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/>
              <a:t>[5] </a:t>
            </a:r>
          </a:p>
        </p:txBody>
      </p:sp>
    </p:spTree>
    <p:extLst>
      <p:ext uri="{BB962C8B-B14F-4D97-AF65-F5344CB8AC3E}">
        <p14:creationId xmlns:p14="http://schemas.microsoft.com/office/powerpoint/2010/main" val="24359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1" y="627961"/>
            <a:ext cx="325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Object </a:t>
            </a:r>
            <a:r>
              <a:rPr lang="da-DK" sz="2000" b="1" dirty="0" err="1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Detection</a:t>
            </a:r>
            <a:endParaRPr lang="da-DK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13</a:t>
            </a:fld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908" y="1283449"/>
            <a:ext cx="4686385" cy="4680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908" y="1283449"/>
            <a:ext cx="4680000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66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1" y="627961"/>
            <a:ext cx="325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Post-processing</a:t>
            </a:r>
            <a:endParaRPr lang="en-GB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14</a:t>
            </a:fld>
            <a:endParaRPr lang="da-DK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034" y="1042428"/>
            <a:ext cx="5302538" cy="530978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3" y="1042428"/>
            <a:ext cx="5327362" cy="532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603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1" y="627961"/>
            <a:ext cx="325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</a:t>
            </a:r>
            <a:endParaRPr lang="en-GB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15</a:t>
            </a:fld>
            <a:endParaRPr lang="da-DK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2965223"/>
              </p:ext>
            </p:extLst>
          </p:nvPr>
        </p:nvGraphicFramePr>
        <p:xfrm>
          <a:off x="6096000" y="1608407"/>
          <a:ext cx="40640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Accuracy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Locate Top/Bottom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100%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Wrench</a:t>
                      </a:r>
                      <a:r>
                        <a:rPr lang="en-GB" baseline="0" dirty="0" smtClean="0"/>
                        <a:t> 16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97.22%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Wrench 17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80.56%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Wrench 18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72.22%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Wrench 19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86.11%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Wrench 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94.44%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Wrench 24</a:t>
                      </a:r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97.22%</a:t>
                      </a:r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Total</a:t>
                      </a:r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87.96%</a:t>
                      </a:r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85800" y="1357308"/>
            <a:ext cx="47291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Test set consisting of:</a:t>
            </a:r>
          </a:p>
          <a:p>
            <a:pPr lvl="2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36 images</a:t>
            </a:r>
          </a:p>
          <a:p>
            <a:pPr lvl="2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Various scenography 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endParaRPr lang="en-GB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416" y="3277187"/>
            <a:ext cx="3173147" cy="307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84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1" y="627961"/>
            <a:ext cx="325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Future Work</a:t>
            </a:r>
            <a:endParaRPr lang="en-GB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16</a:t>
            </a:fld>
            <a:endParaRPr lang="da-DK" dirty="0"/>
          </a:p>
        </p:txBody>
      </p:sp>
      <p:sp>
        <p:nvSpPr>
          <p:cNvPr id="7" name="TextBox 6"/>
          <p:cNvSpPr txBox="1"/>
          <p:nvPr/>
        </p:nvSpPr>
        <p:spPr>
          <a:xfrm>
            <a:off x="685800" y="1357308"/>
            <a:ext cx="109382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No rotation/skew in real world implementation </a:t>
            </a:r>
            <a:r>
              <a:rPr lang="en-GB" sz="2400" dirty="0" smtClean="0">
                <a:sym typeface="Wingdings"/>
              </a:rPr>
              <a:t> better accuracy</a:t>
            </a:r>
          </a:p>
          <a:p>
            <a:pPr lvl="1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>
                <a:sym typeface="Wingdings"/>
              </a:rPr>
              <a:t>More intelligent post-processing to compensate for variations in images</a:t>
            </a:r>
          </a:p>
          <a:p>
            <a:pPr lvl="1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>
                <a:sym typeface="Wingdings"/>
              </a:rPr>
              <a:t>Test of smaller (faster) models, e.g. SSD </a:t>
            </a:r>
            <a:r>
              <a:rPr lang="en-GB" sz="2400" dirty="0" err="1" smtClean="0">
                <a:sym typeface="Wingdings"/>
              </a:rPr>
              <a:t>Mobilenet</a:t>
            </a:r>
            <a:r>
              <a:rPr lang="en-GB" sz="2400" dirty="0" smtClean="0">
                <a:sym typeface="Wingdings"/>
              </a:rPr>
              <a:t> [8], YOLO [9] or sparser version of Faster R-CNN.</a:t>
            </a:r>
            <a:endParaRPr lang="en-GB" sz="24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752475" y="5931934"/>
            <a:ext cx="4610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[8] - https://</a:t>
            </a:r>
            <a:r>
              <a:rPr lang="en-GB" dirty="0" smtClean="0"/>
              <a:t>arxiv.org/pdf/1512.02325.pdf</a:t>
            </a:r>
          </a:p>
          <a:p>
            <a:r>
              <a:rPr lang="en-GB" dirty="0"/>
              <a:t>[9] - https://</a:t>
            </a:r>
            <a:r>
              <a:rPr lang="en-GB" dirty="0" err="1"/>
              <a:t>arxiv.org</a:t>
            </a:r>
            <a:r>
              <a:rPr lang="en-GB" dirty="0"/>
              <a:t>/pdf/1506.02640.pdf</a:t>
            </a:r>
          </a:p>
        </p:txBody>
      </p:sp>
    </p:spTree>
    <p:extLst>
      <p:ext uri="{BB962C8B-B14F-4D97-AF65-F5344CB8AC3E}">
        <p14:creationId xmlns:p14="http://schemas.microsoft.com/office/powerpoint/2010/main" val="460634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1" y="627961"/>
            <a:ext cx="325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Introduction</a:t>
            </a:r>
            <a:endParaRPr lang="en-GB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2</a:t>
            </a:fld>
            <a:endParaRPr lang="da-DK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0" b="2801"/>
          <a:stretch/>
        </p:blipFill>
        <p:spPr>
          <a:xfrm>
            <a:off x="6848035" y="3449082"/>
            <a:ext cx="4595507" cy="259095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7" t="25416" r="22874" b="14375"/>
          <a:stretch/>
        </p:blipFill>
        <p:spPr>
          <a:xfrm>
            <a:off x="5540272" y="427665"/>
            <a:ext cx="4078204" cy="276019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5800" y="1571625"/>
            <a:ext cx="109382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MBZIRC 2017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Force feedback on gripper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Location of specific wrench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85800" y="4282895"/>
            <a:ext cx="5286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We present a deep learning approach!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202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1" y="627961"/>
            <a:ext cx="325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 dirty="0" err="1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Overview</a:t>
            </a:r>
            <a:endParaRPr lang="da-DK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3</a:t>
            </a:fld>
            <a:endParaRPr lang="da-DK" dirty="0"/>
          </a:p>
        </p:txBody>
      </p:sp>
      <p:sp>
        <p:nvSpPr>
          <p:cNvPr id="5" name="TextBox 4"/>
          <p:cNvSpPr txBox="1"/>
          <p:nvPr/>
        </p:nvSpPr>
        <p:spPr>
          <a:xfrm>
            <a:off x="875841" y="1283449"/>
            <a:ext cx="765379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Data Acquisition</a:t>
            </a:r>
          </a:p>
          <a:p>
            <a:pPr marL="285750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Image Classification Approach</a:t>
            </a:r>
          </a:p>
          <a:p>
            <a:pPr marL="742950" lvl="1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Methodology</a:t>
            </a:r>
          </a:p>
          <a:p>
            <a:pPr marL="742950" lvl="1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CNN</a:t>
            </a:r>
          </a:p>
          <a:p>
            <a:pPr marL="742950" lvl="1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Transfer Learning</a:t>
            </a:r>
          </a:p>
          <a:p>
            <a:pPr marL="742950" lvl="1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Challenges</a:t>
            </a:r>
          </a:p>
          <a:p>
            <a:pPr marL="742950" lvl="1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Sub-Conclusion</a:t>
            </a:r>
          </a:p>
          <a:p>
            <a:pPr marL="285750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Object Detection Approach</a:t>
            </a:r>
          </a:p>
          <a:p>
            <a:pPr marL="742950" lvl="1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Methodology</a:t>
            </a:r>
            <a:r>
              <a:rPr lang="en-GB" sz="2400" dirty="0"/>
              <a:t> </a:t>
            </a:r>
            <a:endParaRPr lang="en-GB" sz="2400" dirty="0" smtClean="0"/>
          </a:p>
          <a:p>
            <a:pPr marL="742950" lvl="1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Faster R-CNN</a:t>
            </a:r>
          </a:p>
          <a:p>
            <a:pPr marL="742950" lvl="1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Post-Processing</a:t>
            </a:r>
          </a:p>
          <a:p>
            <a:pPr marL="285750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Results</a:t>
            </a:r>
          </a:p>
          <a:p>
            <a:pPr marL="285750" indent="-285750"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Future Work</a:t>
            </a:r>
          </a:p>
          <a:p>
            <a:pPr marL="742950" lvl="1" indent="-285750">
              <a:buClr>
                <a:srgbClr val="C00000"/>
              </a:buClr>
              <a:buFont typeface="Arial" charset="0"/>
              <a:buChar char="•"/>
            </a:pPr>
            <a:endParaRPr lang="en-GB" sz="2400" dirty="0" smtClean="0"/>
          </a:p>
          <a:p>
            <a:pPr marL="742950" lvl="1" indent="-285750">
              <a:buClr>
                <a:srgbClr val="C00000"/>
              </a:buClr>
              <a:buFont typeface="Arial" charset="0"/>
              <a:buChar char="•"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5191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1" y="627961"/>
            <a:ext cx="325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</a:t>
            </a:r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Acquisition</a:t>
            </a:r>
            <a:endParaRPr lang="en-GB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4</a:t>
            </a:fld>
            <a:endParaRPr lang="da-DK" dirty="0"/>
          </a:p>
        </p:txBody>
      </p:sp>
      <p:pic>
        <p:nvPicPr>
          <p:cNvPr id="2" name="Picture 1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420" y="4292789"/>
            <a:ext cx="2011830" cy="1504125"/>
          </a:xfrm>
          <a:prstGeom prst="rect">
            <a:avLst/>
          </a:prstGeom>
        </p:spPr>
      </p:pic>
      <p:pic>
        <p:nvPicPr>
          <p:cNvPr id="3" name="Picture 2"/>
          <p:cNvPicPr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876" y="1283449"/>
            <a:ext cx="2011830" cy="1504125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420" y="2789057"/>
            <a:ext cx="2011830" cy="1504125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420" y="1283450"/>
            <a:ext cx="2011830" cy="1504125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250" y="4287179"/>
            <a:ext cx="2011830" cy="1504125"/>
          </a:xfrm>
          <a:prstGeom prst="rect">
            <a:avLst/>
          </a:prstGeom>
        </p:spPr>
      </p:pic>
      <p:pic>
        <p:nvPicPr>
          <p:cNvPr id="10" name="Picture 9"/>
          <p:cNvPicPr>
            <a:picLocks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250" y="1295365"/>
            <a:ext cx="2011830" cy="1504125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456" y="2782358"/>
            <a:ext cx="2011830" cy="1504125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876" y="4287179"/>
            <a:ext cx="2011830" cy="1504125"/>
          </a:xfrm>
          <a:prstGeom prst="rect">
            <a:avLst/>
          </a:prstGeom>
        </p:spPr>
      </p:pic>
      <p:pic>
        <p:nvPicPr>
          <p:cNvPr id="15" name="Picture 14"/>
          <p:cNvPicPr>
            <a:picLocks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082" y="2778403"/>
            <a:ext cx="2011830" cy="1505199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03593" y="1570675"/>
            <a:ext cx="109382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Acquired over several days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Varying background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Weather, lighting, shadows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Rotation, skew, </a:t>
            </a:r>
            <a:r>
              <a:rPr lang="en-GB" sz="2400" dirty="0" smtClean="0"/>
              <a:t>distance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~500 unique images</a:t>
            </a:r>
            <a:endParaRPr lang="en-GB" sz="2400" dirty="0" smtClean="0"/>
          </a:p>
        </p:txBody>
      </p:sp>
    </p:spTree>
    <p:extLst>
      <p:ext uri="{BB962C8B-B14F-4D97-AF65-F5344CB8AC3E}">
        <p14:creationId xmlns:p14="http://schemas.microsoft.com/office/powerpoint/2010/main" val="31924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1" y="627961"/>
            <a:ext cx="325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Classification</a:t>
            </a:r>
            <a:endParaRPr lang="en-GB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5</a:t>
            </a:fld>
            <a:endParaRPr lang="da-DK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1571625"/>
            <a:ext cx="109382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Tries to predict the position of wrench 19, e.g. [0,0,1,0,0,0]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Images is labelled accordingly to position, e.g. 17_18_22_16_19_24.png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Initial approach based on standard CNN approach and transfer learning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41969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0" y="627961"/>
            <a:ext cx="4896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CNN </a:t>
            </a:r>
            <a:r>
              <a:rPr lang="en-GB" sz="2000" b="1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rchitecture</a:t>
            </a:r>
            <a:endParaRPr lang="en-GB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6</a:t>
            </a:fld>
            <a:endParaRPr lang="da-DK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678" y="3047433"/>
            <a:ext cx="9826211" cy="29984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5800" y="1571625"/>
            <a:ext cx="109382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6 </a:t>
            </a:r>
            <a:r>
              <a:rPr lang="en-GB" sz="2400" dirty="0" err="1" smtClean="0"/>
              <a:t>softmax</a:t>
            </a:r>
            <a:r>
              <a:rPr lang="en-GB" sz="2400" dirty="0" smtClean="0"/>
              <a:t> outputs, dropout, pooling, regularization, batch-norm 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Heavy image augmentation, image </a:t>
            </a:r>
            <a:r>
              <a:rPr lang="en-GB" sz="2400" dirty="0" smtClean="0"/>
              <a:t>pre-processing</a:t>
            </a:r>
            <a:endParaRPr lang="en-GB" sz="2400" dirty="0" smtClean="0"/>
          </a:p>
        </p:txBody>
      </p:sp>
    </p:spTree>
    <p:extLst>
      <p:ext uri="{BB962C8B-B14F-4D97-AF65-F5344CB8AC3E}">
        <p14:creationId xmlns:p14="http://schemas.microsoft.com/office/powerpoint/2010/main" val="48947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9357" y="2566649"/>
            <a:ext cx="7088086" cy="4154825"/>
          </a:xfrm>
          <a:prstGeom prst="rect">
            <a:avLst/>
          </a:prstGeom>
        </p:spPr>
      </p:pic>
      <p:pic>
        <p:nvPicPr>
          <p:cNvPr id="22" name="Billed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0" y="627961"/>
            <a:ext cx="4896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Transfer </a:t>
            </a:r>
            <a:r>
              <a:rPr lang="da-DK" sz="2000" b="1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</a:t>
            </a:r>
            <a:r>
              <a:rPr lang="da-DK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earning</a:t>
            </a:r>
            <a:endParaRPr lang="da-DK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7</a:t>
            </a:fld>
            <a:endParaRPr lang="da-DK" dirty="0"/>
          </a:p>
        </p:txBody>
      </p:sp>
      <p:sp>
        <p:nvSpPr>
          <p:cNvPr id="8" name="TextBox 7"/>
          <p:cNvSpPr txBox="1"/>
          <p:nvPr/>
        </p:nvSpPr>
        <p:spPr>
          <a:xfrm>
            <a:off x="685800" y="1571625"/>
            <a:ext cx="109382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Based on state of the art models trained on image-net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Fine-tuning to the wrench dataset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VGG16 [1], InceptionV3 [2] ,</a:t>
            </a:r>
          </a:p>
          <a:p>
            <a:pPr>
              <a:lnSpc>
                <a:spcPct val="150000"/>
              </a:lnSpc>
              <a:buClr>
                <a:srgbClr val="C00000"/>
              </a:buClr>
            </a:pPr>
            <a:r>
              <a:rPr lang="en-GB" sz="2400" dirty="0" smtClean="0"/>
              <a:t>       </a:t>
            </a:r>
            <a:r>
              <a:rPr lang="en-GB" sz="2400" dirty="0" err="1" smtClean="0"/>
              <a:t>Xception</a:t>
            </a:r>
            <a:r>
              <a:rPr lang="en-GB" sz="2400" dirty="0" smtClean="0"/>
              <a:t> [3]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69961" y="3454007"/>
            <a:ext cx="1060132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Figure credit: https://blog.heuritech.com/2016/02/29</a:t>
            </a:r>
            <a:r>
              <a:rPr lang="en-GB" sz="1050" dirty="0" smtClean="0"/>
              <a:t>/</a:t>
            </a:r>
          </a:p>
          <a:p>
            <a:r>
              <a:rPr lang="en-GB" sz="1050" dirty="0" smtClean="0"/>
              <a:t>a-brief-report-of-the-heuritech-deep-learning-meetup-5</a:t>
            </a:r>
            <a:r>
              <a:rPr lang="en-GB" sz="1050" dirty="0"/>
              <a:t>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8637" y="5514986"/>
            <a:ext cx="4457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[1] - https://</a:t>
            </a:r>
            <a:r>
              <a:rPr lang="en-GB" dirty="0" smtClean="0"/>
              <a:t>arxiv.org/pdf/1409.1556.pdf</a:t>
            </a:r>
          </a:p>
          <a:p>
            <a:r>
              <a:rPr lang="en-GB" dirty="0"/>
              <a:t>[2] - https</a:t>
            </a:r>
            <a:r>
              <a:rPr lang="en-GB" dirty="0" smtClean="0"/>
              <a:t>://</a:t>
            </a:r>
            <a:r>
              <a:rPr lang="en-GB" dirty="0" err="1" smtClean="0"/>
              <a:t>arxiv.org</a:t>
            </a:r>
            <a:r>
              <a:rPr lang="en-GB" dirty="0" smtClean="0"/>
              <a:t>/pdf/1512.00567.pdf</a:t>
            </a:r>
            <a:endParaRPr lang="en-GB" dirty="0" smtClean="0"/>
          </a:p>
          <a:p>
            <a:r>
              <a:rPr lang="en-GB" dirty="0"/>
              <a:t>[3] - https://</a:t>
            </a:r>
            <a:r>
              <a:rPr lang="en-GB" dirty="0" err="1" smtClean="0"/>
              <a:t>arxiv.org</a:t>
            </a:r>
            <a:r>
              <a:rPr lang="en-GB" dirty="0" smtClean="0"/>
              <a:t>/pdf/1610.02357.pdf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005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0" y="627961"/>
            <a:ext cx="4896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Challenges</a:t>
            </a:r>
            <a:endParaRPr lang="da-DK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8</a:t>
            </a:fld>
            <a:endParaRPr lang="da-D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4" t="6619" r="8355" b="9316"/>
          <a:stretch/>
        </p:blipFill>
        <p:spPr>
          <a:xfrm>
            <a:off x="4905622" y="2763759"/>
            <a:ext cx="3580936" cy="36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6" t="4073" r="5730" b="8222"/>
          <a:stretch/>
        </p:blipFill>
        <p:spPr>
          <a:xfrm>
            <a:off x="8489362" y="2763759"/>
            <a:ext cx="3581539" cy="360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7" t="5390" r="5523" b="8069"/>
          <a:stretch/>
        </p:blipFill>
        <p:spPr>
          <a:xfrm>
            <a:off x="1296867" y="2763759"/>
            <a:ext cx="3600001" cy="3600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800" y="1571625"/>
            <a:ext cx="109382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Overfitting, background encoding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Attention maps [4] </a:t>
            </a:r>
            <a:r>
              <a:rPr lang="en-GB" sz="2400" dirty="0" smtClean="0">
                <a:sym typeface="Wingdings"/>
              </a:rPr>
              <a:t></a:t>
            </a:r>
            <a:r>
              <a:rPr lang="en-GB" sz="2400" dirty="0" smtClean="0"/>
              <a:t> image cropping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85346" y="6314864"/>
            <a:ext cx="6315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[4] - 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raghakot</a:t>
            </a:r>
            <a:r>
              <a:rPr lang="en-GB" dirty="0"/>
              <a:t>/</a:t>
            </a:r>
            <a:r>
              <a:rPr lang="en-GB" dirty="0" err="1"/>
              <a:t>keras-vis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173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led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424" y="372582"/>
            <a:ext cx="628890" cy="910867"/>
          </a:xfrm>
          <a:prstGeom prst="rect">
            <a:avLst/>
          </a:prstGeom>
        </p:spPr>
      </p:pic>
      <p:sp>
        <p:nvSpPr>
          <p:cNvPr id="23" name="Tekstfelt 22"/>
          <p:cNvSpPr txBox="1"/>
          <p:nvPr/>
        </p:nvSpPr>
        <p:spPr>
          <a:xfrm>
            <a:off x="875840" y="627961"/>
            <a:ext cx="4896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Sub-Conclusion</a:t>
            </a:r>
            <a:endParaRPr lang="en-GB" sz="2400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18/12 2017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02456 Deep Learning</a:t>
            </a:r>
            <a:endParaRPr lang="da-DK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F7ABF-2617-4538-B96A-653919CA12F0}" type="slidenum">
              <a:rPr lang="da-DK" smtClean="0"/>
              <a:pPr/>
              <a:t>9</a:t>
            </a:fld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340" y="1028071"/>
            <a:ext cx="3888892" cy="527319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5800" y="1571625"/>
            <a:ext cx="109382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Reduced overfitting by cropping</a:t>
            </a:r>
          </a:p>
          <a:p>
            <a:pPr marL="457200" indent="-457200">
              <a:lnSpc>
                <a:spcPct val="150000"/>
              </a:lnSpc>
              <a:buClr>
                <a:srgbClr val="C00000"/>
              </a:buClr>
              <a:buFont typeface="Arial" charset="0"/>
              <a:buChar char="•"/>
            </a:pPr>
            <a:r>
              <a:rPr lang="en-GB" sz="2400" dirty="0" smtClean="0"/>
              <a:t>Validation accuracy no more than 40%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" y="4121111"/>
            <a:ext cx="52863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>
                <a:solidFill>
                  <a:srgbClr val="FF0000"/>
                </a:solidFill>
              </a:rPr>
              <a:t>Classification CNN </a:t>
            </a:r>
            <a:r>
              <a:rPr lang="en-GB" sz="2400" b="1" dirty="0" smtClean="0">
                <a:solidFill>
                  <a:srgbClr val="FF0000"/>
                </a:solidFill>
              </a:rPr>
              <a:t>could not learn to separate same objects by size!</a:t>
            </a:r>
          </a:p>
          <a:p>
            <a:r>
              <a:rPr lang="mr-IN" sz="2400" b="1" dirty="0" smtClean="0">
                <a:solidFill>
                  <a:srgbClr val="FF0000"/>
                </a:solidFill>
              </a:rPr>
              <a:t>…</a:t>
            </a:r>
            <a:r>
              <a:rPr lang="da-DK" sz="2400" b="1" dirty="0" smtClean="0">
                <a:solidFill>
                  <a:srgbClr val="FF0000"/>
                </a:solidFill>
              </a:rPr>
              <a:t>.</a:t>
            </a:r>
            <a:endParaRPr lang="en-GB" sz="2400" b="1" dirty="0">
              <a:solidFill>
                <a:srgbClr val="FF0000"/>
              </a:solidFill>
            </a:endParaRPr>
          </a:p>
          <a:p>
            <a:r>
              <a:rPr lang="en-GB" sz="2400" b="1" dirty="0" smtClean="0">
                <a:solidFill>
                  <a:srgbClr val="FF0000"/>
                </a:solidFill>
              </a:rPr>
              <a:t>What to do?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89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1757</TotalTime>
  <Words>698</Words>
  <Application>Microsoft Macintosh PowerPoint</Application>
  <PresentationFormat>Widescreen</PresentationFormat>
  <Paragraphs>200</Paragraphs>
  <Slides>16</Slides>
  <Notes>16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6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16</vt:i4>
      </vt:variant>
    </vt:vector>
  </HeadingPairs>
  <TitlesOfParts>
    <vt:vector size="23" baseType="lpstr">
      <vt:lpstr>Calibri</vt:lpstr>
      <vt:lpstr>Calibri Light</vt:lpstr>
      <vt:lpstr>Mangal</vt:lpstr>
      <vt:lpstr>Verdana</vt:lpstr>
      <vt:lpstr>Wingdings</vt:lpstr>
      <vt:lpstr>Arial</vt:lpstr>
      <vt:lpstr>Office-tema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Jesper</dc:creator>
  <cp:lastModifiedBy>Bjarke Vad Pedersen</cp:lastModifiedBy>
  <cp:revision>102</cp:revision>
  <dcterms:created xsi:type="dcterms:W3CDTF">2016-06-20T13:26:45Z</dcterms:created>
  <dcterms:modified xsi:type="dcterms:W3CDTF">2017-12-18T11:43:48Z</dcterms:modified>
</cp:coreProperties>
</file>

<file path=docProps/thumbnail.jpeg>
</file>